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0"/>
  </p:normalViewPr>
  <p:slideViewPr>
    <p:cSldViewPr snapToGrid="0">
      <p:cViewPr varScale="1">
        <p:scale>
          <a:sx n="106" d="100"/>
          <a:sy n="106"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3A96CA-27B6-2DFB-D978-D72305817755}"/>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E572C508-CD5F-7695-CD0A-BB8030CF26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386FB48E-25C0-4AAD-6B75-2843585A611F}"/>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C32225DA-93C5-7A0B-F342-242550A67CBF}"/>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E93B64D-CFF7-E505-6834-CE617DBFAA84}"/>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2868263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1C8BDD-0F08-BA1D-E243-7E8538A40EF5}"/>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130849AC-B1D5-095E-62D0-8202EC4164B3}"/>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44589A40-5A48-29B0-9B83-52DECDE0D3D6}"/>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88423043-CDBC-CF56-F91E-3D5A35C010B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26BC587-4125-BF92-B5A4-4B6B31967AE8}"/>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2094011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345B7E8-1700-7E2B-0E47-BABFF0C97787}"/>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469AE80-7F23-6172-B447-DCD700C2D8BD}"/>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13E2557-2AB1-72D0-E160-BBDB4C91A6B1}"/>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6B663503-5222-1B4D-7673-672D03C5420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34F6C6B-6C64-DF8A-9A18-1C4F78C1851E}"/>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1420281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D9A32E-B945-FD06-4631-74DAE529F60A}"/>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0BF70393-60FC-FF7D-6A68-43249353F64F}"/>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58D9C5AD-7C0B-9255-1AD3-82D81C7BFD47}"/>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11CAAD8C-C587-B593-DD94-241AD2C3FEA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5EFEE693-5A91-151B-85CD-391D1986718E}"/>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2260162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B47369-749A-231A-B5F2-EDA49E277F5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D3107545-2A75-2CE4-74FE-B4CBB723FF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9814002D-57C1-48D3-878C-BFF17BB357FD}"/>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71544323-85F4-0C15-8D76-B0C3401CD1E0}"/>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1527F9A-278D-F6B3-766E-66ECB005FDE6}"/>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2930640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89A724-906B-1A1D-2484-DD5150D2DEA7}"/>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6D5052C-1CBB-89C7-A2B1-5049297324B3}"/>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B84E4A2E-442A-5BAE-0AEA-F457312E25EB}"/>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52F07DBD-F092-A3A5-78F5-5BE01791BEED}"/>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87D641D7-B440-8F82-FE4A-9E74883C732B}"/>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A5FE513E-1B92-67A8-98F4-D2E29C96BE57}"/>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441074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0AC25C-75A9-F7C5-8CCC-0787AE52E3B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38721E0F-DA9A-BDC3-CA20-95CE2EA1D3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3B497853-908B-0D41-8505-320A38259261}"/>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AAF96B5F-4EDA-A7E1-2665-7CC7976E752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BDE6D4BA-0211-2A24-AF86-421C364078BD}"/>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C7F39504-2E08-47A5-A9BC-CD28DE9F937B}"/>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8" name="Marcador de pie de página 7">
            <a:extLst>
              <a:ext uri="{FF2B5EF4-FFF2-40B4-BE49-F238E27FC236}">
                <a16:creationId xmlns:a16="http://schemas.microsoft.com/office/drawing/2014/main" id="{696DEED0-6780-9C15-D66A-6CDF46511AFD}"/>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EDCDF07A-DCB6-D266-35C8-5C927A067BFA}"/>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1185416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1881A-22A4-F23D-B369-A7B588344DED}"/>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14A87C1A-E7DF-B1DA-6373-416B54D759FE}"/>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4" name="Marcador de pie de página 3">
            <a:extLst>
              <a:ext uri="{FF2B5EF4-FFF2-40B4-BE49-F238E27FC236}">
                <a16:creationId xmlns:a16="http://schemas.microsoft.com/office/drawing/2014/main" id="{0DF4E423-AE3D-683D-0325-A247CF61EF07}"/>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8F8E928E-C75F-E47F-0D2F-09038CA71193}"/>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1355303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634D5AE-A280-8402-E682-739D6DD238BC}"/>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3" name="Marcador de pie de página 2">
            <a:extLst>
              <a:ext uri="{FF2B5EF4-FFF2-40B4-BE49-F238E27FC236}">
                <a16:creationId xmlns:a16="http://schemas.microsoft.com/office/drawing/2014/main" id="{B7151C07-52CE-0298-44A4-BDC8C5A0E2BE}"/>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20C9F416-8F15-63B9-9EC5-989DFF402F88}"/>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1703182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E75AA7-BEB8-51C3-44A6-3C1171869A2D}"/>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AA8A4281-C102-1B9F-7D13-5BBF1FA828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A769A0F9-E4C9-CE02-6E05-4F1D12011D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F05FECD-C156-31EE-FC3C-C68378E518D3}"/>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2DC889D4-0ACD-43EC-0ACE-34C10B7C6B77}"/>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58DBAE80-D2E2-AD37-BA87-27954E9B4EC8}"/>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3887632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BBEA62-2CDC-6D5E-915D-6FA309A64808}"/>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78C5274D-165F-2275-C0B5-25486B7E15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A30F56FA-F139-F2F0-4A14-E7D62F50B3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FA212E54-BD0C-7798-EDA0-1F991BB621FD}"/>
              </a:ext>
            </a:extLst>
          </p:cNvPr>
          <p:cNvSpPr>
            <a:spLocks noGrp="1"/>
          </p:cNvSpPr>
          <p:nvPr>
            <p:ph type="dt" sz="half" idx="10"/>
          </p:nvPr>
        </p:nvSpPr>
        <p:spPr/>
        <p:txBody>
          <a:bodyPr/>
          <a:lstStyle/>
          <a:p>
            <a:fld id="{9B19DCDE-863E-DA4D-993E-624DB8576518}"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285C1910-82B6-3453-E712-8EF09CDD6881}"/>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27BA179E-8954-CC37-209D-4FBEC53581B7}"/>
              </a:ext>
            </a:extLst>
          </p:cNvPr>
          <p:cNvSpPr>
            <a:spLocks noGrp="1"/>
          </p:cNvSpPr>
          <p:nvPr>
            <p:ph type="sldNum" sz="quarter" idx="12"/>
          </p:nvPr>
        </p:nvSpPr>
        <p:spPr/>
        <p:txBody>
          <a:body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3905226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2645D48-DA3E-DEEB-F3FD-C967158F65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DD1EB473-647B-795D-1A40-DA70DDAF32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DDFDC9F5-C933-44E7-E0A1-C7619AFEB2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19DCDE-863E-DA4D-993E-624DB8576518}"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B95167D2-6707-D67A-B6F8-CCF20F845A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3F7BC5D7-29F2-90A5-F3C0-4CB8F56073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CD2994-A8FF-C743-A191-1FE1F93A5C6E}" type="slidenum">
              <a:rPr lang="es-ES_tradnl" smtClean="0"/>
              <a:t>‹Nº›</a:t>
            </a:fld>
            <a:endParaRPr lang="es-ES_tradnl"/>
          </a:p>
        </p:txBody>
      </p:sp>
    </p:spTree>
    <p:extLst>
      <p:ext uri="{BB962C8B-B14F-4D97-AF65-F5344CB8AC3E}">
        <p14:creationId xmlns:p14="http://schemas.microsoft.com/office/powerpoint/2010/main" val="604077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B40FC9-5B12-4C63-3A44-7C576EFB8065}"/>
              </a:ext>
            </a:extLst>
          </p:cNvPr>
          <p:cNvSpPr>
            <a:spLocks noGrp="1"/>
          </p:cNvSpPr>
          <p:nvPr>
            <p:ph type="ctrTitle"/>
          </p:nvPr>
        </p:nvSpPr>
        <p:spPr/>
        <p:txBody>
          <a:bodyPr/>
          <a:lstStyle/>
          <a:p>
            <a:r>
              <a:rPr lang="es-ES_tradnl" dirty="0"/>
              <a:t>Capítulo 5. Modelo de Mankiw, </a:t>
            </a:r>
            <a:r>
              <a:rPr lang="es-ES_tradnl" dirty="0" err="1"/>
              <a:t>Romer</a:t>
            </a:r>
            <a:r>
              <a:rPr lang="es-ES_tradnl" dirty="0"/>
              <a:t> y Weil</a:t>
            </a:r>
          </a:p>
        </p:txBody>
      </p:sp>
      <p:sp>
        <p:nvSpPr>
          <p:cNvPr id="3" name="Subtítulo 2">
            <a:extLst>
              <a:ext uri="{FF2B5EF4-FFF2-40B4-BE49-F238E27FC236}">
                <a16:creationId xmlns:a16="http://schemas.microsoft.com/office/drawing/2014/main" id="{BBF3A5F7-7DE1-1342-B1BF-1CF4FC728A4E}"/>
              </a:ext>
            </a:extLst>
          </p:cNvPr>
          <p:cNvSpPr>
            <a:spLocks noGrp="1"/>
          </p:cNvSpPr>
          <p:nvPr>
            <p:ph type="subTitle" idx="1"/>
          </p:nvPr>
        </p:nvSpPr>
        <p:spPr/>
        <p:txBody>
          <a:bodyPr/>
          <a:lstStyle/>
          <a:p>
            <a:r>
              <a:rPr lang="es-ES_tradnl" dirty="0"/>
              <a:t>Una visión intuitiva</a:t>
            </a:r>
          </a:p>
        </p:txBody>
      </p:sp>
    </p:spTree>
    <p:extLst>
      <p:ext uri="{BB962C8B-B14F-4D97-AF65-F5344CB8AC3E}">
        <p14:creationId xmlns:p14="http://schemas.microsoft.com/office/powerpoint/2010/main" val="2225948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2CF3AE-BA64-E5EA-A3F1-56E7D22D8A3A}"/>
              </a:ext>
            </a:extLst>
          </p:cNvPr>
          <p:cNvSpPr>
            <a:spLocks noGrp="1"/>
          </p:cNvSpPr>
          <p:nvPr>
            <p:ph type="title"/>
          </p:nvPr>
        </p:nvSpPr>
        <p:spPr/>
        <p:txBody>
          <a:bodyPr/>
          <a:lstStyle/>
          <a:p>
            <a:r>
              <a:rPr lang="es-ES_tradnl" dirty="0"/>
              <a:t>Modelo MRW</a:t>
            </a:r>
          </a:p>
        </p:txBody>
      </p:sp>
      <p:sp>
        <p:nvSpPr>
          <p:cNvPr id="3" name="Marcador de contenido 2">
            <a:extLst>
              <a:ext uri="{FF2B5EF4-FFF2-40B4-BE49-F238E27FC236}">
                <a16:creationId xmlns:a16="http://schemas.microsoft.com/office/drawing/2014/main" id="{644B9678-2620-9594-5F6A-30EF39232EA4}"/>
              </a:ext>
            </a:extLst>
          </p:cNvPr>
          <p:cNvSpPr>
            <a:spLocks noGrp="1"/>
          </p:cNvSpPr>
          <p:nvPr>
            <p:ph idx="1"/>
          </p:nvPr>
        </p:nvSpPr>
        <p:spPr/>
        <p:txBody>
          <a:bodyPr>
            <a:normAutofit fontScale="92500" lnSpcReduction="10000"/>
          </a:bodyPr>
          <a:lstStyle/>
          <a:p>
            <a:r>
              <a:rPr lang="es-ES_tradnl" dirty="0"/>
              <a:t>Este modelo fue presentado por Gregory Mankiw, Paul </a:t>
            </a:r>
            <a:r>
              <a:rPr lang="es-ES_tradnl" dirty="0" err="1"/>
              <a:t>Romer</a:t>
            </a:r>
            <a:r>
              <a:rPr lang="es-ES_tradnl" dirty="0"/>
              <a:t> y David Weil en el artículo “Una Contribución a la Economía del Crecimiento Empírica” (Mankiw et al., 1992). </a:t>
            </a:r>
          </a:p>
          <a:p>
            <a:r>
              <a:rPr lang="es-ES_tradnl" dirty="0"/>
              <a:t>Es una versión aumentada del modelo de Solow con capital humano. </a:t>
            </a:r>
          </a:p>
          <a:p>
            <a:r>
              <a:rPr lang="es-ES_tradnl" dirty="0"/>
              <a:t>El modelo buscaba explicar diferencias en calidad de vida entre países observadas en los datos.</a:t>
            </a:r>
          </a:p>
          <a:p>
            <a:r>
              <a:rPr lang="es-ES_tradnl" dirty="0"/>
              <a:t>Argumentaron que Solow explica el crecimiento con tan solo dos variables, la tasa de ahorro (𝑠) y la tasa de crecimiento poblacional (𝑛), pero en la realidad con ellas solo es posible mostrar adecuadamente la tendencia de crecimiento de las economías, pero no así su magnitud. Por lo cual, es necesario incorporar el capital humano.</a:t>
            </a:r>
          </a:p>
        </p:txBody>
      </p:sp>
    </p:spTree>
    <p:extLst>
      <p:ext uri="{BB962C8B-B14F-4D97-AF65-F5344CB8AC3E}">
        <p14:creationId xmlns:p14="http://schemas.microsoft.com/office/powerpoint/2010/main" val="386734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A06750-3BA0-EF5F-374B-AAA56F39F296}"/>
              </a:ext>
            </a:extLst>
          </p:cNvPr>
          <p:cNvSpPr>
            <a:spLocks noGrp="1"/>
          </p:cNvSpPr>
          <p:nvPr>
            <p:ph type="title"/>
          </p:nvPr>
        </p:nvSpPr>
        <p:spPr/>
        <p:txBody>
          <a:bodyPr/>
          <a:lstStyle/>
          <a:p>
            <a:r>
              <a:rPr lang="es-ES_tradnl" dirty="0"/>
              <a:t>El capital humano</a:t>
            </a:r>
          </a:p>
        </p:txBody>
      </p:sp>
      <p:sp>
        <p:nvSpPr>
          <p:cNvPr id="3" name="Marcador de contenido 2">
            <a:extLst>
              <a:ext uri="{FF2B5EF4-FFF2-40B4-BE49-F238E27FC236}">
                <a16:creationId xmlns:a16="http://schemas.microsoft.com/office/drawing/2014/main" id="{96BA99A3-4839-0C3A-E6D8-87494C26503D}"/>
              </a:ext>
            </a:extLst>
          </p:cNvPr>
          <p:cNvSpPr>
            <a:spLocks noGrp="1"/>
          </p:cNvSpPr>
          <p:nvPr>
            <p:ph idx="1"/>
          </p:nvPr>
        </p:nvSpPr>
        <p:spPr/>
        <p:txBody>
          <a:bodyPr/>
          <a:lstStyle/>
          <a:p>
            <a:r>
              <a:rPr lang="es-ES_tradnl" dirty="0"/>
              <a:t>MRW </a:t>
            </a:r>
            <a:r>
              <a:rPr lang="es-ES_tradnl" dirty="0" smtClean="0"/>
              <a:t>incorpora </a:t>
            </a:r>
            <a:r>
              <a:rPr lang="es-ES_tradnl" dirty="0"/>
              <a:t>el capital humano (𝐻) en la función de producción de la siguiente manera:</a:t>
            </a:r>
          </a:p>
          <a:p>
            <a:endParaRPr lang="es-ES_tradnl" dirty="0"/>
          </a:p>
          <a:p>
            <a:pPr marL="0" indent="0" algn="ctr">
              <a:buNone/>
            </a:pPr>
            <a:r>
              <a:rPr lang="es-ES_tradnl" dirty="0"/>
              <a:t>𝑌 = 𝐾 </a:t>
            </a:r>
            <a:r>
              <a:rPr lang="es-ES_tradnl" baseline="30000" dirty="0"/>
              <a:t>𝛼 </a:t>
            </a:r>
            <a:r>
              <a:rPr lang="es-ES_tradnl" dirty="0"/>
              <a:t>𝐻 </a:t>
            </a:r>
            <a:r>
              <a:rPr lang="es-ES_tradnl" baseline="30000" dirty="0"/>
              <a:t>𝛽</a:t>
            </a:r>
            <a:r>
              <a:rPr lang="es-ES_tradnl" dirty="0"/>
              <a:t> (𝐴𝐿)</a:t>
            </a:r>
            <a:r>
              <a:rPr lang="es-ES_tradnl" baseline="30000" dirty="0"/>
              <a:t>1−𝛼−𝛽 </a:t>
            </a:r>
          </a:p>
          <a:p>
            <a:endParaRPr lang="es-ES_tradnl" dirty="0"/>
          </a:p>
          <a:p>
            <a:r>
              <a:rPr lang="es-ES_tradnl" dirty="0"/>
              <a:t>La función de producción es posible dividirla entre (𝐴𝐿) para expresarla en términos per cápita de trabajo efectivo:</a:t>
            </a:r>
          </a:p>
          <a:p>
            <a:endParaRPr lang="es-ES_tradnl" dirty="0"/>
          </a:p>
          <a:p>
            <a:pPr marL="0" indent="0" algn="ctr">
              <a:buNone/>
            </a:pPr>
            <a:r>
              <a:rPr lang="es-ES_tradnl" dirty="0"/>
              <a:t>𝑦 = 𝑘 </a:t>
            </a:r>
            <a:r>
              <a:rPr lang="es-ES_tradnl" baseline="30000" dirty="0"/>
              <a:t>𝛼</a:t>
            </a:r>
            <a:r>
              <a:rPr lang="es-ES_tradnl" dirty="0" err="1"/>
              <a:t>ℎ</a:t>
            </a:r>
            <a:r>
              <a:rPr lang="es-ES_tradnl" baseline="30000" dirty="0"/>
              <a:t>𝛽</a:t>
            </a:r>
          </a:p>
        </p:txBody>
      </p:sp>
    </p:spTree>
    <p:extLst>
      <p:ext uri="{BB962C8B-B14F-4D97-AF65-F5344CB8AC3E}">
        <p14:creationId xmlns:p14="http://schemas.microsoft.com/office/powerpoint/2010/main" val="3796273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AE9C7E-5FC2-D8E2-5D24-793C659F8A7F}"/>
              </a:ext>
            </a:extLst>
          </p:cNvPr>
          <p:cNvSpPr>
            <a:spLocks noGrp="1"/>
          </p:cNvSpPr>
          <p:nvPr>
            <p:ph type="title"/>
          </p:nvPr>
        </p:nvSpPr>
        <p:spPr/>
        <p:txBody>
          <a:bodyPr/>
          <a:lstStyle/>
          <a:p>
            <a:r>
              <a:rPr lang="es-ES_tradnl" dirty="0"/>
              <a:t>Ecuaciones fundamentales</a:t>
            </a:r>
          </a:p>
        </p:txBody>
      </p:sp>
      <mc:AlternateContent xmlns:mc="http://schemas.openxmlformats.org/markup-compatibility/2006">
        <mc:Choice xmlns:a14="http://schemas.microsoft.com/office/drawing/2010/main" Requires="a14">
          <p:sp>
            <p:nvSpPr>
              <p:cNvPr id="3" name="Marcador de contenido 2">
                <a:extLst>
                  <a:ext uri="{FF2B5EF4-FFF2-40B4-BE49-F238E27FC236}">
                    <a16:creationId xmlns:a16="http://schemas.microsoft.com/office/drawing/2014/main" id="{45877499-872A-D3AF-AB4A-036672CB557C}"/>
                  </a:ext>
                </a:extLst>
              </p:cNvPr>
              <p:cNvSpPr>
                <a:spLocks noGrp="1"/>
              </p:cNvSpPr>
              <p:nvPr>
                <p:ph idx="1"/>
              </p:nvPr>
            </p:nvSpPr>
            <p:spPr/>
            <p:txBody>
              <a:bodyPr/>
              <a:lstStyle/>
              <a:p>
                <a:r>
                  <a:rPr lang="es-ES_tradnl" dirty="0"/>
                  <a:t>La trayectoria que sigue la economía estaría determinada por la tasa de crecimiento del capital físico </a:t>
                </a:r>
                <a14:m>
                  <m:oMath xmlns:m="http://schemas.openxmlformats.org/officeDocument/2006/math">
                    <m:acc>
                      <m:accPr>
                        <m:chr m:val="̇"/>
                        <m:ctrlPr>
                          <a:rPr lang="es-ES_tradnl" i="1" dirty="0" smtClean="0">
                            <a:latin typeface="Cambria Math" panose="02040503050406030204" pitchFamily="18" charset="0"/>
                          </a:rPr>
                        </m:ctrlPr>
                      </m:accPr>
                      <m:e>
                        <m:r>
                          <a:rPr lang="es-ES" b="0" i="1" dirty="0" smtClean="0">
                            <a:latin typeface="Cambria Math" panose="02040503050406030204" pitchFamily="18" charset="0"/>
                          </a:rPr>
                          <m:t>𝑘</m:t>
                        </m:r>
                      </m:e>
                    </m:acc>
                  </m:oMath>
                </a14:m>
                <a:r>
                  <a:rPr lang="es-ES_tradnl" dirty="0"/>
                  <a:t>(𝑡) y la del capital humano </a:t>
                </a:r>
                <a14:m>
                  <m:oMath xmlns:m="http://schemas.openxmlformats.org/officeDocument/2006/math">
                    <m:acc>
                      <m:accPr>
                        <m:chr m:val="̇"/>
                        <m:ctrlPr>
                          <a:rPr lang="es-ES_tradnl" i="1" dirty="0" smtClean="0">
                            <a:latin typeface="Cambria Math" panose="02040503050406030204" pitchFamily="18" charset="0"/>
                          </a:rPr>
                        </m:ctrlPr>
                      </m:accPr>
                      <m:e>
                        <m:r>
                          <a:rPr lang="es-ES" b="0" i="1" dirty="0" smtClean="0">
                            <a:latin typeface="Cambria Math" panose="02040503050406030204" pitchFamily="18" charset="0"/>
                          </a:rPr>
                          <m:t>h</m:t>
                        </m:r>
                      </m:e>
                    </m:acc>
                    <m:r>
                      <a:rPr lang="es-ES_tradnl" i="1" dirty="0" smtClean="0">
                        <a:latin typeface="Cambria Math" panose="02040503050406030204" pitchFamily="18" charset="0"/>
                      </a:rPr>
                      <m:t> </m:t>
                    </m:r>
                  </m:oMath>
                </a14:m>
                <a:r>
                  <a:rPr lang="es-ES_tradnl" dirty="0"/>
                  <a:t>(𝑡), las cuales definen las dos ecuaciones fundamentales del modelo expresadas en términos per cápita:</a:t>
                </a:r>
              </a:p>
              <a:p>
                <a:pPr marL="0" indent="0" algn="ctr">
                  <a:buNone/>
                </a:pPr>
                <a14:m>
                  <m:oMath xmlns:m="http://schemas.openxmlformats.org/officeDocument/2006/math">
                    <m:acc>
                      <m:accPr>
                        <m:chr m:val="̇"/>
                        <m:ctrlPr>
                          <a:rPr lang="es-ES_tradnl" i="1" dirty="0" smtClean="0">
                            <a:latin typeface="Cambria Math" panose="02040503050406030204" pitchFamily="18" charset="0"/>
                          </a:rPr>
                        </m:ctrlPr>
                      </m:accPr>
                      <m:e>
                        <m:r>
                          <a:rPr lang="es-ES" b="0" i="1" dirty="0" smtClean="0">
                            <a:latin typeface="Cambria Math" panose="02040503050406030204" pitchFamily="18" charset="0"/>
                          </a:rPr>
                          <m:t>𝑘</m:t>
                        </m:r>
                      </m:e>
                    </m:acc>
                  </m:oMath>
                </a14:m>
                <a:r>
                  <a:rPr lang="es-ES_tradnl" dirty="0"/>
                  <a:t> (𝑡) = 𝑠 </a:t>
                </a:r>
                <a:r>
                  <a:rPr lang="es-ES_tradnl" baseline="-25000" dirty="0"/>
                  <a:t>𝑘</a:t>
                </a:r>
                <a:r>
                  <a:rPr lang="es-ES_tradnl" dirty="0"/>
                  <a:t> 𝑦 (𝑡) − (𝑛 + 𝑔 + 𝛿) 𝑘(𝑡)</a:t>
                </a:r>
              </a:p>
              <a:p>
                <a:pPr marL="0" indent="0" algn="ctr">
                  <a:buNone/>
                </a:pPr>
                <a14:m>
                  <m:oMath xmlns:m="http://schemas.openxmlformats.org/officeDocument/2006/math">
                    <m:acc>
                      <m:accPr>
                        <m:chr m:val="̇"/>
                        <m:ctrlPr>
                          <a:rPr lang="es-ES_tradnl" i="1" dirty="0" smtClean="0">
                            <a:latin typeface="Cambria Math" panose="02040503050406030204" pitchFamily="18" charset="0"/>
                          </a:rPr>
                        </m:ctrlPr>
                      </m:accPr>
                      <m:e>
                        <m:r>
                          <a:rPr lang="es-ES" b="0" i="1" dirty="0" smtClean="0">
                            <a:latin typeface="Cambria Math" panose="02040503050406030204" pitchFamily="18" charset="0"/>
                          </a:rPr>
                          <m:t>h</m:t>
                        </m:r>
                      </m:e>
                    </m:acc>
                  </m:oMath>
                </a14:m>
                <a:r>
                  <a:rPr lang="es-ES_tradnl" dirty="0"/>
                  <a:t> (𝑡) = 𝑠 </a:t>
                </a:r>
                <a:r>
                  <a:rPr lang="es-ES_tradnl" baseline="-25000" dirty="0" err="1"/>
                  <a:t>ℎ</a:t>
                </a:r>
                <a:r>
                  <a:rPr lang="es-ES_tradnl" dirty="0"/>
                  <a:t> 𝑦 (𝑡) − (𝑛 + 𝑔 + 𝛿) </a:t>
                </a:r>
                <a:r>
                  <a:rPr lang="es-ES_tradnl" dirty="0" err="1"/>
                  <a:t>ℎ</a:t>
                </a:r>
                <a:r>
                  <a:rPr lang="es-ES_tradnl" dirty="0"/>
                  <a:t>(𝑡)</a:t>
                </a:r>
              </a:p>
              <a:p>
                <a:pPr algn="just"/>
                <a:endParaRPr lang="es-ES_tradnl" dirty="0"/>
              </a:p>
              <a:p>
                <a:pPr algn="just"/>
                <a:r>
                  <a:rPr lang="es-ES_tradnl" dirty="0"/>
                  <a:t>El modelo supone rendimientos decrecientes, por lo cual 𝛼 + 𝛽 &lt; </a:t>
                </a:r>
                <a:r>
                  <a:rPr lang="es-ES_tradnl" dirty="0" smtClean="0"/>
                  <a:t>1.</a:t>
                </a:r>
                <a:endParaRPr lang="es-ES_tradnl" dirty="0"/>
              </a:p>
            </p:txBody>
          </p:sp>
        </mc:Choice>
        <mc:Fallback>
          <p:sp>
            <p:nvSpPr>
              <p:cNvPr id="3" name="Marcador de contenido 2">
                <a:extLst>
                  <a:ext uri="{FF2B5EF4-FFF2-40B4-BE49-F238E27FC236}">
                    <a16:creationId xmlns:a16="http://schemas.microsoft.com/office/drawing/2014/main" id="{45877499-872A-D3AF-AB4A-036672CB557C}"/>
                  </a:ext>
                </a:extLst>
              </p:cNvPr>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s-CO">
                    <a:noFill/>
                  </a:rPr>
                  <a:t> </a:t>
                </a:r>
              </a:p>
            </p:txBody>
          </p:sp>
        </mc:Fallback>
      </mc:AlternateContent>
    </p:spTree>
    <p:extLst>
      <p:ext uri="{BB962C8B-B14F-4D97-AF65-F5344CB8AC3E}">
        <p14:creationId xmlns:p14="http://schemas.microsoft.com/office/powerpoint/2010/main" val="635986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D879FD-35FB-0A3F-CEC5-F4FDBA91A0FE}"/>
              </a:ext>
            </a:extLst>
          </p:cNvPr>
          <p:cNvSpPr>
            <a:spLocks noGrp="1"/>
          </p:cNvSpPr>
          <p:nvPr>
            <p:ph type="title"/>
          </p:nvPr>
        </p:nvSpPr>
        <p:spPr/>
        <p:txBody>
          <a:bodyPr/>
          <a:lstStyle/>
          <a:p>
            <a:r>
              <a:rPr lang="es-ES_tradnl" dirty="0"/>
              <a:t>Capital humano y capital físico</a:t>
            </a:r>
          </a:p>
        </p:txBody>
      </p:sp>
      <p:sp>
        <p:nvSpPr>
          <p:cNvPr id="3" name="Marcador de contenido 2">
            <a:extLst>
              <a:ext uri="{FF2B5EF4-FFF2-40B4-BE49-F238E27FC236}">
                <a16:creationId xmlns:a16="http://schemas.microsoft.com/office/drawing/2014/main" id="{72A4F8DA-0C7A-7831-FE64-674E0DFBB47A}"/>
              </a:ext>
            </a:extLst>
          </p:cNvPr>
          <p:cNvSpPr>
            <a:spLocks noGrp="1"/>
          </p:cNvSpPr>
          <p:nvPr>
            <p:ph idx="1"/>
          </p:nvPr>
        </p:nvSpPr>
        <p:spPr/>
        <p:txBody>
          <a:bodyPr/>
          <a:lstStyle/>
          <a:p>
            <a:r>
              <a:rPr lang="es-ES_tradnl" dirty="0"/>
              <a:t>El tratamiento que da MRW al capital humano es simétrico al del capital físico. </a:t>
            </a:r>
          </a:p>
          <a:p>
            <a:r>
              <a:rPr lang="es-ES_tradnl" dirty="0"/>
              <a:t>Esto implica que la sociedad invierte una parte de sus recursos en capital físico y otra en capital humano y que ambos capitales se deprecian a la misma tasa 𝛿.</a:t>
            </a:r>
          </a:p>
          <a:p>
            <a:r>
              <a:rPr lang="es-ES_tradnl" dirty="0"/>
              <a:t>Lo interesante del modelo es que MRW </a:t>
            </a:r>
            <a:r>
              <a:rPr lang="es-ES_tradnl" dirty="0" smtClean="0"/>
              <a:t>obtiene </a:t>
            </a:r>
            <a:r>
              <a:rPr lang="es-ES_tradnl" dirty="0"/>
              <a:t>una solución para la tasa de crecimiento de la economía que depende del crecimiento del capital físico, de la población y del capital humano.</a:t>
            </a:r>
          </a:p>
        </p:txBody>
      </p:sp>
    </p:spTree>
    <p:extLst>
      <p:ext uri="{BB962C8B-B14F-4D97-AF65-F5344CB8AC3E}">
        <p14:creationId xmlns:p14="http://schemas.microsoft.com/office/powerpoint/2010/main" val="88409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A33BFE-235C-7E5F-9A92-86AB9249D3F9}"/>
              </a:ext>
            </a:extLst>
          </p:cNvPr>
          <p:cNvSpPr>
            <a:spLocks noGrp="1"/>
          </p:cNvSpPr>
          <p:nvPr>
            <p:ph type="title"/>
          </p:nvPr>
        </p:nvSpPr>
        <p:spPr/>
        <p:txBody>
          <a:bodyPr/>
          <a:lstStyle/>
          <a:p>
            <a:r>
              <a:rPr lang="es-ES_tradnl" dirty="0"/>
              <a:t>Ecuación logarítmica del modelo</a:t>
            </a:r>
          </a:p>
        </p:txBody>
      </p:sp>
      <p:pic>
        <p:nvPicPr>
          <p:cNvPr id="4" name="Imagen 3">
            <a:extLst>
              <a:ext uri="{FF2B5EF4-FFF2-40B4-BE49-F238E27FC236}">
                <a16:creationId xmlns:a16="http://schemas.microsoft.com/office/drawing/2014/main" id="{3C65C46F-6741-A5A1-B85B-22212BC9C97F}"/>
              </a:ext>
            </a:extLst>
          </p:cNvPr>
          <p:cNvPicPr>
            <a:picLocks noChangeAspect="1"/>
          </p:cNvPicPr>
          <p:nvPr/>
        </p:nvPicPr>
        <p:blipFill rotWithShape="1">
          <a:blip r:embed="rId2"/>
          <a:srcRect l="26022" t="33862" r="27329" b="57668"/>
          <a:stretch/>
        </p:blipFill>
        <p:spPr>
          <a:xfrm>
            <a:off x="1386004" y="1825625"/>
            <a:ext cx="8586143" cy="2238375"/>
          </a:xfrm>
          <a:prstGeom prst="rect">
            <a:avLst/>
          </a:prstGeom>
        </p:spPr>
      </p:pic>
      <p:sp>
        <p:nvSpPr>
          <p:cNvPr id="6" name="CuadroTexto 5">
            <a:extLst>
              <a:ext uri="{FF2B5EF4-FFF2-40B4-BE49-F238E27FC236}">
                <a16:creationId xmlns:a16="http://schemas.microsoft.com/office/drawing/2014/main" id="{6D5DFD1D-E478-3033-4EE6-714787FAED2D}"/>
              </a:ext>
            </a:extLst>
          </p:cNvPr>
          <p:cNvSpPr txBox="1"/>
          <p:nvPr/>
        </p:nvSpPr>
        <p:spPr>
          <a:xfrm>
            <a:off x="391885" y="4173083"/>
            <a:ext cx="11408229" cy="2246769"/>
          </a:xfrm>
          <a:prstGeom prst="rect">
            <a:avLst/>
          </a:prstGeom>
          <a:noFill/>
        </p:spPr>
        <p:txBody>
          <a:bodyPr wrap="square">
            <a:spAutoFit/>
          </a:bodyPr>
          <a:lstStyle/>
          <a:p>
            <a:r>
              <a:rPr lang="es-ES_tradnl" sz="2800" dirty="0"/>
              <a:t>Debido a que en la economía altas tasas de ahorro y bajas tasas poblacionales dan lugar a un mayor </a:t>
            </a:r>
            <a:r>
              <a:rPr lang="es-ES_tradnl" sz="2800" dirty="0" smtClean="0"/>
              <a:t>ingreso, </a:t>
            </a:r>
            <a:r>
              <a:rPr lang="es-ES_tradnl" sz="2800" dirty="0"/>
              <a:t>y con </a:t>
            </a:r>
            <a:r>
              <a:rPr lang="es-ES_tradnl" sz="2800" dirty="0" smtClean="0"/>
              <a:t>ello, </a:t>
            </a:r>
            <a:r>
              <a:rPr lang="es-ES_tradnl" sz="2800" dirty="0"/>
              <a:t>a un mayor capital humano, el último término de la ecuación anterior (𝑠 ℎ ) se encuentra correlacionado positivamente con la tasa de ahorro y negativamente correlacionado con la tasa poblacional.</a:t>
            </a:r>
          </a:p>
        </p:txBody>
      </p:sp>
    </p:spTree>
    <p:extLst>
      <p:ext uri="{BB962C8B-B14F-4D97-AF65-F5344CB8AC3E}">
        <p14:creationId xmlns:p14="http://schemas.microsoft.com/office/powerpoint/2010/main" val="2576088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846DBF-3E00-8FF3-B0AD-B5DC67A8659E}"/>
              </a:ext>
            </a:extLst>
          </p:cNvPr>
          <p:cNvSpPr>
            <a:spLocks noGrp="1"/>
          </p:cNvSpPr>
          <p:nvPr>
            <p:ph type="title"/>
          </p:nvPr>
        </p:nvSpPr>
        <p:spPr>
          <a:xfrm>
            <a:off x="838200" y="365126"/>
            <a:ext cx="10515600" cy="723446"/>
          </a:xfrm>
        </p:spPr>
        <p:txBody>
          <a:bodyPr/>
          <a:lstStyle/>
          <a:p>
            <a:r>
              <a:rPr lang="es-ES_tradnl" dirty="0"/>
              <a:t>Dinámica del modelo</a:t>
            </a:r>
          </a:p>
        </p:txBody>
      </p:sp>
      <p:pic>
        <p:nvPicPr>
          <p:cNvPr id="1026" name="Picture 2">
            <a:extLst>
              <a:ext uri="{FF2B5EF4-FFF2-40B4-BE49-F238E27FC236}">
                <a16:creationId xmlns:a16="http://schemas.microsoft.com/office/drawing/2014/main" id="{0DCB0A3B-D103-063B-3049-37B41DA3FF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420" t="9477" r="14910" b="16013"/>
          <a:stretch/>
        </p:blipFill>
        <p:spPr bwMode="auto">
          <a:xfrm>
            <a:off x="5916548" y="1774371"/>
            <a:ext cx="5941625" cy="391529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2E0C38E3-149A-1570-1092-BD8B735C76B7}"/>
              </a:ext>
            </a:extLst>
          </p:cNvPr>
          <p:cNvSpPr txBox="1"/>
          <p:nvPr/>
        </p:nvSpPr>
        <p:spPr>
          <a:xfrm>
            <a:off x="478971" y="1168339"/>
            <a:ext cx="5617029" cy="5324535"/>
          </a:xfrm>
          <a:prstGeom prst="rect">
            <a:avLst/>
          </a:prstGeom>
          <a:noFill/>
        </p:spPr>
        <p:txBody>
          <a:bodyPr wrap="square">
            <a:spAutoFit/>
          </a:bodyPr>
          <a:lstStyle/>
          <a:p>
            <a:pPr marL="342900" indent="-342900">
              <a:buFont typeface="Arial" panose="020B0604020202020204" pitchFamily="34" charset="0"/>
              <a:buChar char="•"/>
            </a:pPr>
            <a:r>
              <a:rPr lang="es-ES_tradnl" sz="2000" dirty="0"/>
              <a:t>Las curvas tienen pendiente positiva debido a que el crecimiento del capital físico y humano tienen efectos positivos en la productividad.</a:t>
            </a:r>
          </a:p>
          <a:p>
            <a:pPr marL="342900" indent="-342900">
              <a:buFont typeface="Arial" panose="020B0604020202020204" pitchFamily="34" charset="0"/>
              <a:buChar char="•"/>
            </a:pPr>
            <a:endParaRPr lang="es-ES_tradnl" sz="2000" dirty="0"/>
          </a:p>
          <a:p>
            <a:pPr marL="342900" indent="-342900">
              <a:buFont typeface="Arial" panose="020B0604020202020204" pitchFamily="34" charset="0"/>
              <a:buChar char="•"/>
            </a:pPr>
            <a:r>
              <a:rPr lang="es-ES_tradnl" sz="2000" dirty="0"/>
              <a:t>A la izquierda del punto de intersección, el capital físico es menor que el </a:t>
            </a:r>
            <a:r>
              <a:rPr lang="es-ES_tradnl" sz="2000" dirty="0" smtClean="0"/>
              <a:t>humano; </a:t>
            </a:r>
            <a:r>
              <a:rPr lang="es-ES_tradnl" sz="2000" dirty="0"/>
              <a:t>por lo tanto, el capital humano debe reducirse para mantener estacionaria la economía.</a:t>
            </a:r>
          </a:p>
          <a:p>
            <a:pPr marL="342900" indent="-342900">
              <a:buFont typeface="Arial" panose="020B0604020202020204" pitchFamily="34" charset="0"/>
              <a:buChar char="•"/>
            </a:pPr>
            <a:endParaRPr lang="es-ES_tradnl" sz="2000" dirty="0"/>
          </a:p>
          <a:p>
            <a:pPr marL="342900" indent="-342900">
              <a:buFont typeface="Arial" panose="020B0604020202020204" pitchFamily="34" charset="0"/>
              <a:buChar char="•"/>
            </a:pPr>
            <a:r>
              <a:rPr lang="es-ES_tradnl" sz="2000" dirty="0"/>
              <a:t>A la derecha del punto de intersección ocurre lo </a:t>
            </a:r>
            <a:r>
              <a:rPr lang="es-ES_tradnl" sz="2000" dirty="0" smtClean="0"/>
              <a:t>contrario: </a:t>
            </a:r>
            <a:r>
              <a:rPr lang="es-ES_tradnl" sz="2000" dirty="0"/>
              <a:t>el capital físico es mayor y tendrá que reducirse para mantener a la economía en el estado estacionario.</a:t>
            </a:r>
          </a:p>
          <a:p>
            <a:pPr marL="342900" indent="-342900">
              <a:buFont typeface="Arial" panose="020B0604020202020204" pitchFamily="34" charset="0"/>
              <a:buChar char="•"/>
            </a:pPr>
            <a:endParaRPr lang="es-ES_tradnl" sz="2000" dirty="0"/>
          </a:p>
          <a:p>
            <a:pPr marL="342900" indent="-342900">
              <a:buFont typeface="Arial" panose="020B0604020202020204" pitchFamily="34" charset="0"/>
              <a:buChar char="•"/>
            </a:pPr>
            <a:r>
              <a:rPr lang="es-ES_tradnl" sz="2000" dirty="0"/>
              <a:t>En la intersección de las curvas ambas tasas de capital son estacionarias y la economía crece a la tasa natural de Harrod.</a:t>
            </a:r>
          </a:p>
        </p:txBody>
      </p:sp>
      <p:sp>
        <p:nvSpPr>
          <p:cNvPr id="7" name="CuadroTexto 6">
            <a:extLst>
              <a:ext uri="{FF2B5EF4-FFF2-40B4-BE49-F238E27FC236}">
                <a16:creationId xmlns:a16="http://schemas.microsoft.com/office/drawing/2014/main" id="{DB00DFCD-1E47-C1A7-4535-2AE71A08EAB8}"/>
              </a:ext>
            </a:extLst>
          </p:cNvPr>
          <p:cNvSpPr txBox="1"/>
          <p:nvPr/>
        </p:nvSpPr>
        <p:spPr>
          <a:xfrm>
            <a:off x="7213601" y="5721935"/>
            <a:ext cx="3860799" cy="369332"/>
          </a:xfrm>
          <a:prstGeom prst="rect">
            <a:avLst/>
          </a:prstGeom>
          <a:noFill/>
        </p:spPr>
        <p:txBody>
          <a:bodyPr wrap="square">
            <a:spAutoFit/>
          </a:bodyPr>
          <a:lstStyle/>
          <a:p>
            <a:r>
              <a:rPr lang="es-ES_tradnl" dirty="0"/>
              <a:t>Figura 5.1: Dinámica del modelo MRW</a:t>
            </a:r>
          </a:p>
        </p:txBody>
      </p:sp>
    </p:spTree>
    <p:extLst>
      <p:ext uri="{BB962C8B-B14F-4D97-AF65-F5344CB8AC3E}">
        <p14:creationId xmlns:p14="http://schemas.microsoft.com/office/powerpoint/2010/main" val="1990421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625393-902A-FE84-7347-D48128E06F67}"/>
              </a:ext>
            </a:extLst>
          </p:cNvPr>
          <p:cNvSpPr>
            <a:spLocks noGrp="1"/>
          </p:cNvSpPr>
          <p:nvPr>
            <p:ph type="title"/>
          </p:nvPr>
        </p:nvSpPr>
        <p:spPr/>
        <p:txBody>
          <a:bodyPr/>
          <a:lstStyle/>
          <a:p>
            <a:r>
              <a:rPr lang="es-ES_tradnl" dirty="0"/>
              <a:t>Resultados del modelo</a:t>
            </a:r>
          </a:p>
        </p:txBody>
      </p:sp>
      <p:sp>
        <p:nvSpPr>
          <p:cNvPr id="3" name="Marcador de contenido 2">
            <a:extLst>
              <a:ext uri="{FF2B5EF4-FFF2-40B4-BE49-F238E27FC236}">
                <a16:creationId xmlns:a16="http://schemas.microsoft.com/office/drawing/2014/main" id="{66A69EA0-53F3-B753-15D9-6CA8BE30B42A}"/>
              </a:ext>
            </a:extLst>
          </p:cNvPr>
          <p:cNvSpPr>
            <a:spLocks noGrp="1"/>
          </p:cNvSpPr>
          <p:nvPr>
            <p:ph idx="1"/>
          </p:nvPr>
        </p:nvSpPr>
        <p:spPr>
          <a:xfrm>
            <a:off x="838200" y="1407886"/>
            <a:ext cx="10515600" cy="5268685"/>
          </a:xfrm>
        </p:spPr>
        <p:txBody>
          <a:bodyPr>
            <a:normAutofit lnSpcReduction="10000"/>
          </a:bodyPr>
          <a:lstStyle/>
          <a:p>
            <a:r>
              <a:rPr lang="es-ES_tradnl" dirty="0"/>
              <a:t>El modelo MRW fue muy influyente en la estimación de modelos de crecimiento empírico, al proporcionar una ecuación econométrica estimable que catapultó el estudio de la convergencia económica.</a:t>
            </a:r>
          </a:p>
          <a:p>
            <a:r>
              <a:rPr lang="es-ES_tradnl" dirty="0"/>
              <a:t>Los autores realizaron algunas estimaciones econométricas, restringiendo el capital humano a los años de escolaridad. Concluyeron con sus estimaciones que la incorporación del capital humano mejora el desempeño del modelo de Solow y relativiza el efecto del capital físico en el crecimiento económico dándole valores más creíbles a su efecto.</a:t>
            </a:r>
          </a:p>
          <a:p>
            <a:r>
              <a:rPr lang="es-ES_tradnl" dirty="0"/>
              <a:t>Sus resultados apuntan a que el </a:t>
            </a:r>
            <a:r>
              <a:rPr lang="es-ES_tradnl" dirty="0" smtClean="0"/>
              <a:t>80 % </a:t>
            </a:r>
            <a:r>
              <a:rPr lang="es-ES_tradnl" dirty="0"/>
              <a:t>de la variación en el ingreso per cápita de los países es explicado por solo tres variables: la tasa de ahorro, la tasa de población y el capital humano. Esto significa que otras diferencias entre los países son poco significativas para explicar el crecimiento, por ejemplo, las diferencias tecnológicas.</a:t>
            </a:r>
          </a:p>
        </p:txBody>
      </p:sp>
    </p:spTree>
    <p:extLst>
      <p:ext uri="{BB962C8B-B14F-4D97-AF65-F5344CB8AC3E}">
        <p14:creationId xmlns:p14="http://schemas.microsoft.com/office/powerpoint/2010/main" val="785512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AE786F-A430-42F9-ECA6-8EA622DE4696}"/>
              </a:ext>
            </a:extLst>
          </p:cNvPr>
          <p:cNvSpPr>
            <a:spLocks noGrp="1"/>
          </p:cNvSpPr>
          <p:nvPr>
            <p:ph type="title"/>
          </p:nvPr>
        </p:nvSpPr>
        <p:spPr/>
        <p:txBody>
          <a:bodyPr/>
          <a:lstStyle/>
          <a:p>
            <a:r>
              <a:rPr lang="es-ES_tradnl" dirty="0"/>
              <a:t>Algunas críticas al modelo</a:t>
            </a:r>
          </a:p>
        </p:txBody>
      </p:sp>
      <p:sp>
        <p:nvSpPr>
          <p:cNvPr id="3" name="Marcador de contenido 2">
            <a:extLst>
              <a:ext uri="{FF2B5EF4-FFF2-40B4-BE49-F238E27FC236}">
                <a16:creationId xmlns:a16="http://schemas.microsoft.com/office/drawing/2014/main" id="{3281764D-0F1C-236B-634B-6BD129A21421}"/>
              </a:ext>
            </a:extLst>
          </p:cNvPr>
          <p:cNvSpPr>
            <a:spLocks noGrp="1"/>
          </p:cNvSpPr>
          <p:nvPr>
            <p:ph idx="1"/>
          </p:nvPr>
        </p:nvSpPr>
        <p:spPr/>
        <p:txBody>
          <a:bodyPr>
            <a:normAutofit lnSpcReduction="10000"/>
          </a:bodyPr>
          <a:lstStyle/>
          <a:p>
            <a:r>
              <a:rPr lang="es-ES_tradnl" dirty="0"/>
              <a:t>Su variable de capital humano solo captura la educación secundaria y no otros niveles educativos, por lo que su modelo estaría mal especificado y presentaría el problema de omisión de variables relevantes.</a:t>
            </a:r>
          </a:p>
          <a:p>
            <a:r>
              <a:rPr lang="es-ES_tradnl" dirty="0"/>
              <a:t>Ejercicios empíricos han mostrado resultados no concluyentes. Por ejemplo, es muy conocido el trabajo de Levine y </a:t>
            </a:r>
            <a:r>
              <a:rPr lang="es-ES_tradnl" dirty="0" err="1" smtClean="0"/>
              <a:t>Renelt-Levine</a:t>
            </a:r>
            <a:r>
              <a:rPr lang="es-ES_tradnl" dirty="0" smtClean="0"/>
              <a:t> </a:t>
            </a:r>
            <a:r>
              <a:rPr lang="es-ES_tradnl" dirty="0"/>
              <a:t>y </a:t>
            </a:r>
            <a:r>
              <a:rPr lang="es-ES_tradnl" dirty="0" err="1"/>
              <a:t>Renelt</a:t>
            </a:r>
            <a:r>
              <a:rPr lang="es-ES_tradnl" dirty="0"/>
              <a:t> (1992) que realizaron correlaciones de al menos 50 variables con el crecimiento del ingreso y concluyeron </a:t>
            </a:r>
            <a:r>
              <a:rPr lang="es-ES_tradnl"/>
              <a:t>que </a:t>
            </a:r>
            <a:r>
              <a:rPr lang="es-ES_tradnl" smtClean="0"/>
              <a:t>solo </a:t>
            </a:r>
            <a:r>
              <a:rPr lang="es-ES_tradnl" dirty="0"/>
              <a:t>el capital físico presentaba correlaciones significativas. Mientras que </a:t>
            </a:r>
            <a:r>
              <a:rPr lang="es-ES_tradnl" dirty="0" err="1"/>
              <a:t>Ciccone</a:t>
            </a:r>
            <a:r>
              <a:rPr lang="es-ES_tradnl" dirty="0"/>
              <a:t> y </a:t>
            </a:r>
            <a:r>
              <a:rPr lang="es-ES_tradnl" dirty="0" err="1"/>
              <a:t>Jarociński</a:t>
            </a:r>
            <a:r>
              <a:rPr lang="es-ES_tradnl" dirty="0"/>
              <a:t> (2010), al hacer correlaciones con 67 variables, encontraron que solo la educación estaba correlacionada con el crecimiento.</a:t>
            </a:r>
          </a:p>
        </p:txBody>
      </p:sp>
    </p:spTree>
    <p:extLst>
      <p:ext uri="{BB962C8B-B14F-4D97-AF65-F5344CB8AC3E}">
        <p14:creationId xmlns:p14="http://schemas.microsoft.com/office/powerpoint/2010/main" val="338823232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TotalTime>
  <Words>747</Words>
  <Application>Microsoft Office PowerPoint</Application>
  <PresentationFormat>Panorámica</PresentationFormat>
  <Paragraphs>43</Paragraphs>
  <Slides>9</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9</vt:i4>
      </vt:variant>
    </vt:vector>
  </HeadingPairs>
  <TitlesOfParts>
    <vt:vector size="14" baseType="lpstr">
      <vt:lpstr>Arial</vt:lpstr>
      <vt:lpstr>Calibri</vt:lpstr>
      <vt:lpstr>Calibri Light</vt:lpstr>
      <vt:lpstr>Cambria Math</vt:lpstr>
      <vt:lpstr>Tema de Office</vt:lpstr>
      <vt:lpstr>Capítulo 5. Modelo de Mankiw, Romer y Weil</vt:lpstr>
      <vt:lpstr>Modelo MRW</vt:lpstr>
      <vt:lpstr>El capital humano</vt:lpstr>
      <vt:lpstr>Ecuaciones fundamentales</vt:lpstr>
      <vt:lpstr>Capital humano y capital físico</vt:lpstr>
      <vt:lpstr>Ecuación logarítmica del modelo</vt:lpstr>
      <vt:lpstr>Dinámica del modelo</vt:lpstr>
      <vt:lpstr>Resultados del modelo</vt:lpstr>
      <vt:lpstr>Algunas críticas al modelo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5. Modelo de Mankiw, Romer y Weil</dc:title>
  <dc:creator>LUIS QUINTANA ROMERO</dc:creator>
  <cp:lastModifiedBy>Revisor</cp:lastModifiedBy>
  <cp:revision>4</cp:revision>
  <dcterms:created xsi:type="dcterms:W3CDTF">2023-01-21T04:12:08Z</dcterms:created>
  <dcterms:modified xsi:type="dcterms:W3CDTF">2023-04-12T20:26:17Z</dcterms:modified>
</cp:coreProperties>
</file>